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embeddedFontLst>
    <p:embeddedFont>
      <p:font typeface="League Spartan" panose="020B0604020202020204" charset="0"/>
      <p:regular r:id="rId13"/>
      <p:bold r:id="rId14"/>
    </p:embeddedFont>
    <p:embeddedFont>
      <p:font typeface="Montserrat" panose="00000500000000000000" pitchFamily="2" charset="0"/>
      <p:regular r:id="rId15"/>
      <p:bold r:id="rId16"/>
      <p:boldItalic r:id="rId17"/>
    </p:embeddedFont>
    <p:embeddedFont>
      <p:font typeface="Montserrat Light" panose="00000400000000000000" pitchFamily="2" charset="0"/>
      <p:regular r:id="rId18"/>
      <p:bold r:id="rId19"/>
      <p:italic r:id="rId20"/>
      <p:boldItalic r:id="rId21"/>
    </p:embeddedFont>
    <p:embeddedFont>
      <p:font typeface="Open Sans" panose="020B0606030504020204" pitchFamily="34" charset="0"/>
      <p:regular r:id="rId22"/>
      <p:bold r:id="rId23"/>
      <p:boldItalic r:id="rId24"/>
    </p:embeddedFont>
    <p:embeddedFont>
      <p:font typeface="Tahoma" panose="020B0604030504040204" pitchFamily="34" charset="0"/>
      <p:regular r:id="rId25"/>
      <p:bold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1" d="100"/>
          <a:sy n="71" d="100"/>
        </p:scale>
        <p:origin x="114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None/>
            </a:pPr>
            <a:fld id="{00000000-1234-1234-1234-123412341234}" type="slidenum">
              <a:rPr lang="en-US"/>
              <a:t>10</a:t>
            </a:fld>
            <a:endParaRPr/>
          </a:p>
        </p:txBody>
      </p:sp>
      <p:sp>
        <p:nvSpPr>
          <p:cNvPr id="156" name="Google Shape;15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7" name="Google Shape;157;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2" name="Google Shape;92;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None/>
            </a:pPr>
            <a:fld id="{00000000-1234-1234-1234-123412341234}" type="slidenum">
              <a:rPr lang="en-US"/>
              <a:t>3</a:t>
            </a:fld>
            <a:endParaRPr/>
          </a:p>
        </p:txBody>
      </p:sp>
      <p:sp>
        <p:nvSpPr>
          <p:cNvPr id="100" name="Google Shape;10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1" name="Google Shape;101;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None/>
            </a:pPr>
            <a:fld id="{00000000-1234-1234-1234-123412341234}" type="slidenum">
              <a:rPr lang="en-US"/>
              <a:t>4</a:t>
            </a:fld>
            <a:endParaRPr/>
          </a:p>
        </p:txBody>
      </p:sp>
      <p:sp>
        <p:nvSpPr>
          <p:cNvPr id="107" name="Google Shape;107;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8" name="Google Shape;108;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4" name="Google Shape;11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None/>
            </a:pPr>
            <a:fld id="{00000000-1234-1234-1234-123412341234}" type="slidenum">
              <a:rPr lang="en-US"/>
              <a:t>6</a:t>
            </a:fld>
            <a:endParaRPr/>
          </a:p>
        </p:txBody>
      </p:sp>
      <p:sp>
        <p:nvSpPr>
          <p:cNvPr id="127" name="Google Shape;12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8" name="Google Shape;128;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None/>
            </a:pPr>
            <a:fld id="{00000000-1234-1234-1234-123412341234}" type="slidenum">
              <a:rPr lang="en-US"/>
              <a:t>7</a:t>
            </a:fld>
            <a:endParaRPr/>
          </a:p>
        </p:txBody>
      </p:sp>
      <p:sp>
        <p:nvSpPr>
          <p:cNvPr id="134" name="Google Shape;13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1" name="Google Shape;14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None/>
            </a:pPr>
            <a:fld id="{00000000-1234-1234-1234-123412341234}" type="slidenum">
              <a:rPr lang="en-US"/>
              <a:t>9</a:t>
            </a:fld>
            <a:endParaRPr/>
          </a:p>
        </p:txBody>
      </p:sp>
      <p:sp>
        <p:nvSpPr>
          <p:cNvPr id="147" name="Google Shape;147;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8" name="Google Shape;148;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533400" y="1295400"/>
            <a:ext cx="8229600" cy="11430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3711575" y="2819400"/>
            <a:ext cx="5051425" cy="1295400"/>
          </a:xfrm>
          <a:prstGeom prst="rect">
            <a:avLst/>
          </a:prstGeom>
          <a:noFill/>
          <a:ln>
            <a:noFill/>
          </a:ln>
        </p:spPr>
        <p:txBody>
          <a:bodyPr spcFirstLastPara="1" wrap="square" lIns="91425" tIns="45700" rIns="91425" bIns="45700" anchor="t" anchorCtr="0">
            <a:noAutofit/>
          </a:bodyPr>
          <a:lstStyle>
            <a:lvl1pPr lvl="0" algn="r">
              <a:spcBef>
                <a:spcPts val="1200"/>
              </a:spcBef>
              <a:spcAft>
                <a:spcPts val="0"/>
              </a:spcAft>
              <a:buClr>
                <a:schemeClr val="dk1"/>
              </a:buClr>
              <a:buSzPts val="2400"/>
              <a:buFont typeface="Arial"/>
              <a:buNone/>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304800" y="64008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505200" y="6400800"/>
            <a:ext cx="2895600"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934200" y="6400800"/>
            <a:ext cx="19050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971800" y="176213"/>
            <a:ext cx="4572000" cy="7010400"/>
          </a:xfrm>
          <a:prstGeom prst="rect">
            <a:avLst/>
          </a:prstGeom>
          <a:noFill/>
          <a:ln>
            <a:noFill/>
          </a:ln>
        </p:spPr>
        <p:txBody>
          <a:bodyPr spcFirstLastPara="1" wrap="square" lIns="91425" tIns="45700" rIns="91425" bIns="45700" anchor="t" anchorCtr="0">
            <a:noAutofit/>
          </a:bodyPr>
          <a:lstStyle>
            <a:lvl1pPr marL="457200" lvl="0" indent="-342900" algn="l">
              <a:spcBef>
                <a:spcPts val="90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5055394" y="2259807"/>
            <a:ext cx="5662613"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473994" y="583406"/>
            <a:ext cx="5662613" cy="5105400"/>
          </a:xfrm>
          <a:prstGeom prst="rect">
            <a:avLst/>
          </a:prstGeom>
          <a:noFill/>
          <a:ln>
            <a:noFill/>
          </a:ln>
        </p:spPr>
        <p:txBody>
          <a:bodyPr spcFirstLastPara="1" wrap="square" lIns="91425" tIns="45700" rIns="91425" bIns="45700" anchor="t" anchorCtr="0">
            <a:noAutofit/>
          </a:bodyPr>
          <a:lstStyle>
            <a:lvl1pPr marL="457200" lvl="0" indent="-342900" algn="l">
              <a:spcBef>
                <a:spcPts val="90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3"/>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1752600" y="1395413"/>
            <a:ext cx="7010400" cy="4572000"/>
          </a:xfrm>
          <a:prstGeom prst="rect">
            <a:avLst/>
          </a:prstGeom>
          <a:noFill/>
          <a:ln>
            <a:noFill/>
          </a:ln>
        </p:spPr>
        <p:txBody>
          <a:bodyPr spcFirstLastPara="1" wrap="square" lIns="91425" tIns="45700" rIns="91425" bIns="45700" anchor="t" anchorCtr="0">
            <a:noAutofit/>
          </a:bodyPr>
          <a:lstStyle>
            <a:lvl1pPr marL="457200" lvl="0" indent="-342900" algn="l">
              <a:spcBef>
                <a:spcPts val="90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4" name="Google Shape;34;p5"/>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1752600" y="1395413"/>
            <a:ext cx="3429000" cy="4572000"/>
          </a:xfrm>
          <a:prstGeom prst="rect">
            <a:avLst/>
          </a:prstGeom>
          <a:noFill/>
          <a:ln>
            <a:noFill/>
          </a:ln>
        </p:spPr>
        <p:txBody>
          <a:bodyPr spcFirstLastPara="1" wrap="square" lIns="91425" tIns="45700" rIns="91425" bIns="45700" anchor="t" anchorCtr="0">
            <a:noAutofit/>
          </a:bodyPr>
          <a:lstStyle>
            <a:lvl1pPr marL="457200" lvl="0" indent="-406400" algn="l">
              <a:spcBef>
                <a:spcPts val="140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40" name="Google Shape;40;p6"/>
          <p:cNvSpPr txBox="1">
            <a:spLocks noGrp="1"/>
          </p:cNvSpPr>
          <p:nvPr>
            <p:ph type="body" idx="2"/>
          </p:nvPr>
        </p:nvSpPr>
        <p:spPr>
          <a:xfrm>
            <a:off x="5334000" y="1395413"/>
            <a:ext cx="3429000" cy="4572000"/>
          </a:xfrm>
          <a:prstGeom prst="rect">
            <a:avLst/>
          </a:prstGeom>
          <a:noFill/>
          <a:ln>
            <a:noFill/>
          </a:ln>
        </p:spPr>
        <p:txBody>
          <a:bodyPr spcFirstLastPara="1" wrap="square" lIns="91425" tIns="45700" rIns="91425" bIns="45700" anchor="t" anchorCtr="0">
            <a:noAutofit/>
          </a:bodyPr>
          <a:lstStyle>
            <a:lvl1pPr marL="457200" lvl="0" indent="-406400" algn="l">
              <a:spcBef>
                <a:spcPts val="140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41" name="Google Shape;41;p6"/>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120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7" name="Google Shape;47;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120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8" name="Google Shape;48;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120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9" name="Google Shape;49;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120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50" name="Google Shape;50;p7"/>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160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70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9"/>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70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10"/>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80000"/>
              </a:lnSpc>
              <a:spcBef>
                <a:spcPts val="360"/>
              </a:spcBef>
              <a:spcAft>
                <a:spcPts val="0"/>
              </a:spcAft>
              <a:buSzPts val="1400"/>
              <a:buNone/>
              <a:defRPr/>
            </a:lvl2pPr>
            <a:lvl3pPr lvl="2" algn="l">
              <a:lnSpc>
                <a:spcPct val="80000"/>
              </a:lnSpc>
              <a:spcBef>
                <a:spcPts val="360"/>
              </a:spcBef>
              <a:spcAft>
                <a:spcPts val="0"/>
              </a:spcAft>
              <a:buSzPts val="1400"/>
              <a:buNone/>
              <a:defRPr/>
            </a:lvl3pPr>
            <a:lvl4pPr lvl="3" algn="l">
              <a:lnSpc>
                <a:spcPct val="80000"/>
              </a:lnSpc>
              <a:spcBef>
                <a:spcPts val="360"/>
              </a:spcBef>
              <a:spcAft>
                <a:spcPts val="0"/>
              </a:spcAft>
              <a:buSzPts val="1400"/>
              <a:buNone/>
              <a:defRPr/>
            </a:lvl4pPr>
            <a:lvl5pPr lvl="4" algn="l">
              <a:lnSpc>
                <a:spcPct val="80000"/>
              </a:lnSpc>
              <a:spcBef>
                <a:spcPts val="36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00" b="1" i="0" u="none" strike="noStrike" cap="none">
                <a:solidFill>
                  <a:srgbClr val="006666"/>
                </a:solidFill>
                <a:latin typeface="Tahoma"/>
                <a:ea typeface="Tahoma"/>
                <a:cs typeface="Tahoma"/>
                <a:sym typeface="Tahoma"/>
              </a:defRPr>
            </a:lvl1pPr>
            <a:lvl2pPr marR="0" lvl="1" algn="l" rtl="0">
              <a:spcBef>
                <a:spcPts val="0"/>
              </a:spcBef>
              <a:spcAft>
                <a:spcPts val="0"/>
              </a:spcAft>
              <a:buSzPts val="1400"/>
              <a:buNone/>
              <a:defRPr sz="3200" b="1" i="0" u="none" strike="noStrike" cap="none">
                <a:solidFill>
                  <a:srgbClr val="006666"/>
                </a:solidFill>
                <a:latin typeface="Tahoma"/>
                <a:ea typeface="Tahoma"/>
                <a:cs typeface="Tahoma"/>
                <a:sym typeface="Tahoma"/>
              </a:defRPr>
            </a:lvl2pPr>
            <a:lvl3pPr marR="0" lvl="2" algn="l" rtl="0">
              <a:spcBef>
                <a:spcPts val="0"/>
              </a:spcBef>
              <a:spcAft>
                <a:spcPts val="0"/>
              </a:spcAft>
              <a:buSzPts val="1400"/>
              <a:buNone/>
              <a:defRPr sz="3200" b="1" i="0" u="none" strike="noStrike" cap="none">
                <a:solidFill>
                  <a:srgbClr val="006666"/>
                </a:solidFill>
                <a:latin typeface="Tahoma"/>
                <a:ea typeface="Tahoma"/>
                <a:cs typeface="Tahoma"/>
                <a:sym typeface="Tahoma"/>
              </a:defRPr>
            </a:lvl3pPr>
            <a:lvl4pPr marR="0" lvl="3" algn="l" rtl="0">
              <a:spcBef>
                <a:spcPts val="0"/>
              </a:spcBef>
              <a:spcAft>
                <a:spcPts val="0"/>
              </a:spcAft>
              <a:buSzPts val="1400"/>
              <a:buNone/>
              <a:defRPr sz="3200" b="1" i="0" u="none" strike="noStrike" cap="none">
                <a:solidFill>
                  <a:srgbClr val="006666"/>
                </a:solidFill>
                <a:latin typeface="Tahoma"/>
                <a:ea typeface="Tahoma"/>
                <a:cs typeface="Tahoma"/>
                <a:sym typeface="Tahoma"/>
              </a:defRPr>
            </a:lvl4pPr>
            <a:lvl5pPr marR="0" lvl="4" algn="l" rtl="0">
              <a:spcBef>
                <a:spcPts val="0"/>
              </a:spcBef>
              <a:spcAft>
                <a:spcPts val="0"/>
              </a:spcAft>
              <a:buSzPts val="1400"/>
              <a:buNone/>
              <a:defRPr sz="3200" b="1" i="0" u="none" strike="noStrike" cap="none">
                <a:solidFill>
                  <a:srgbClr val="006666"/>
                </a:solidFill>
                <a:latin typeface="Tahoma"/>
                <a:ea typeface="Tahoma"/>
                <a:cs typeface="Tahoma"/>
                <a:sym typeface="Tahoma"/>
              </a:defRPr>
            </a:lvl5pPr>
            <a:lvl6pPr marR="0" lvl="5" algn="l" rtl="0">
              <a:spcBef>
                <a:spcPts val="0"/>
              </a:spcBef>
              <a:spcAft>
                <a:spcPts val="0"/>
              </a:spcAft>
              <a:buSzPts val="1400"/>
              <a:buNone/>
              <a:defRPr sz="3200" b="1" i="0" u="none" strike="noStrike" cap="none">
                <a:solidFill>
                  <a:srgbClr val="006666"/>
                </a:solidFill>
                <a:latin typeface="Tahoma"/>
                <a:ea typeface="Tahoma"/>
                <a:cs typeface="Tahoma"/>
                <a:sym typeface="Tahoma"/>
              </a:defRPr>
            </a:lvl6pPr>
            <a:lvl7pPr marR="0" lvl="6" algn="l" rtl="0">
              <a:spcBef>
                <a:spcPts val="0"/>
              </a:spcBef>
              <a:spcAft>
                <a:spcPts val="0"/>
              </a:spcAft>
              <a:buSzPts val="1400"/>
              <a:buNone/>
              <a:defRPr sz="3200" b="1" i="0" u="none" strike="noStrike" cap="none">
                <a:solidFill>
                  <a:srgbClr val="006666"/>
                </a:solidFill>
                <a:latin typeface="Tahoma"/>
                <a:ea typeface="Tahoma"/>
                <a:cs typeface="Tahoma"/>
                <a:sym typeface="Tahoma"/>
              </a:defRPr>
            </a:lvl7pPr>
            <a:lvl8pPr marR="0" lvl="7" algn="l" rtl="0">
              <a:spcBef>
                <a:spcPts val="0"/>
              </a:spcBef>
              <a:spcAft>
                <a:spcPts val="0"/>
              </a:spcAft>
              <a:buSzPts val="1400"/>
              <a:buNone/>
              <a:defRPr sz="3200" b="1" i="0" u="none" strike="noStrike" cap="none">
                <a:solidFill>
                  <a:srgbClr val="006666"/>
                </a:solidFill>
                <a:latin typeface="Tahoma"/>
                <a:ea typeface="Tahoma"/>
                <a:cs typeface="Tahoma"/>
                <a:sym typeface="Tahoma"/>
              </a:defRPr>
            </a:lvl8pPr>
            <a:lvl9pPr marR="0" lvl="8" algn="l" rtl="0">
              <a:spcBef>
                <a:spcPts val="0"/>
              </a:spcBef>
              <a:spcAft>
                <a:spcPts val="0"/>
              </a:spcAft>
              <a:buSzPts val="1400"/>
              <a:buNone/>
              <a:defRPr sz="3200" b="1" i="0" u="none" strike="noStrike" cap="none">
                <a:solidFill>
                  <a:srgbClr val="006666"/>
                </a:solidFill>
                <a:latin typeface="Tahoma"/>
                <a:ea typeface="Tahoma"/>
                <a:cs typeface="Tahoma"/>
                <a:sym typeface="Tahoma"/>
              </a:defRPr>
            </a:lvl9pPr>
          </a:lstStyle>
          <a:p>
            <a:endParaRPr/>
          </a:p>
        </p:txBody>
      </p:sp>
      <p:sp>
        <p:nvSpPr>
          <p:cNvPr id="11" name="Google Shape;11;p1"/>
          <p:cNvSpPr txBox="1">
            <a:spLocks noGrp="1"/>
          </p:cNvSpPr>
          <p:nvPr>
            <p:ph type="body" idx="1"/>
          </p:nvPr>
        </p:nvSpPr>
        <p:spPr>
          <a:xfrm>
            <a:off x="1752600" y="1395413"/>
            <a:ext cx="7010400" cy="45720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12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8300" algn="l" rtl="0">
              <a:spcBef>
                <a:spcPts val="440"/>
              </a:spcBef>
              <a:spcAft>
                <a:spcPts val="0"/>
              </a:spcAft>
              <a:buClr>
                <a:schemeClr val="dk1"/>
              </a:buClr>
              <a:buSzPts val="2200"/>
              <a:buFont typeface="Noto Sans Symbols"/>
              <a:buChar char="⮚"/>
              <a:defRPr sz="2200" b="0" i="1"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0480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0480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6pPr>
            <a:lvl7pPr marL="3200400" marR="0" lvl="6" indent="-30480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7pPr>
            <a:lvl8pPr marL="3657600" marR="0" lvl="7" indent="-30480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8pPr>
            <a:lvl9pPr marL="4114800" marR="0" lvl="8" indent="-30480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1905000" y="6400800"/>
            <a:ext cx="1371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4316413" y="6400800"/>
            <a:ext cx="2084387" cy="4572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80000"/>
              </a:lnSpc>
              <a:spcBef>
                <a:spcPts val="36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7391400" y="6400800"/>
            <a:ext cx="13716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533400" y="1295400"/>
            <a:ext cx="8229600" cy="1143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Back to School</a:t>
            </a:r>
            <a:endParaRPr/>
          </a:p>
        </p:txBody>
      </p:sp>
      <p:sp>
        <p:nvSpPr>
          <p:cNvPr id="89" name="Google Shape;89;p13"/>
          <p:cNvSpPr txBox="1">
            <a:spLocks noGrp="1"/>
          </p:cNvSpPr>
          <p:nvPr>
            <p:ph type="subTitle" idx="1"/>
          </p:nvPr>
        </p:nvSpPr>
        <p:spPr>
          <a:xfrm>
            <a:off x="3711575" y="2819400"/>
            <a:ext cx="5051425" cy="12954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chemeClr val="dk1"/>
              </a:buClr>
              <a:buSzPts val="2400"/>
              <a:buFont typeface="Arial"/>
              <a:buNone/>
            </a:pPr>
            <a:r>
              <a:rPr lang="en-US" b="1" dirty="0"/>
              <a:t>English 12 </a:t>
            </a:r>
            <a:endParaRPr dirty="0"/>
          </a:p>
          <a:p>
            <a:pPr marL="0" lvl="0" indent="0" algn="r" rtl="0">
              <a:spcBef>
                <a:spcPts val="1200"/>
              </a:spcBef>
              <a:spcAft>
                <a:spcPts val="0"/>
              </a:spcAft>
              <a:buClr>
                <a:schemeClr val="dk1"/>
              </a:buClr>
              <a:buSzPts val="2400"/>
              <a:buFont typeface="Arial"/>
              <a:buNone/>
            </a:pPr>
            <a:r>
              <a:rPr lang="en-US" b="1" dirty="0"/>
              <a:t>Ms. Amirtash</a:t>
            </a:r>
            <a:endParaRPr b="1"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2"/>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Interventions</a:t>
            </a:r>
            <a:endParaRPr/>
          </a:p>
        </p:txBody>
      </p:sp>
      <p:sp>
        <p:nvSpPr>
          <p:cNvPr id="160" name="Google Shape;160;p22"/>
          <p:cNvSpPr txBox="1">
            <a:spLocks noGrp="1"/>
          </p:cNvSpPr>
          <p:nvPr>
            <p:ph type="body" idx="1"/>
          </p:nvPr>
        </p:nvSpPr>
        <p:spPr>
          <a:xfrm>
            <a:off x="1752600" y="1395413"/>
            <a:ext cx="7010400" cy="4572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a:t>I will be available to help students promptly after school.</a:t>
            </a:r>
            <a:endParaRPr/>
          </a:p>
          <a:p>
            <a:pPr marL="342900" lvl="0" indent="-342900" algn="l" rtl="0">
              <a:spcBef>
                <a:spcPts val="1200"/>
              </a:spcBef>
              <a:spcAft>
                <a:spcPts val="0"/>
              </a:spcAft>
              <a:buClr>
                <a:schemeClr val="dk1"/>
              </a:buClr>
              <a:buSzPts val="2400"/>
              <a:buFont typeface="Arial"/>
              <a:buChar char="•"/>
            </a:pPr>
            <a:r>
              <a:rPr lang="en-US">
                <a:highlight>
                  <a:srgbClr val="FFFF00"/>
                </a:highlight>
              </a:rPr>
              <a:t>Please check grades online and don’t hesitate to email me any questions you may have.</a:t>
            </a:r>
            <a:endParaRPr>
              <a:highlight>
                <a:srgbClr val="FFFF00"/>
              </a:highlight>
            </a:endParaRPr>
          </a:p>
          <a:p>
            <a:pPr marL="342900" lvl="0" indent="-342900" algn="l" rtl="0">
              <a:spcBef>
                <a:spcPts val="1200"/>
              </a:spcBef>
              <a:spcAft>
                <a:spcPts val="0"/>
              </a:spcAft>
              <a:buClr>
                <a:schemeClr val="dk1"/>
              </a:buClr>
              <a:buSzPts val="2400"/>
              <a:buFont typeface="Arial"/>
              <a:buChar char="•"/>
            </a:pPr>
            <a:r>
              <a:rPr lang="en-US"/>
              <a:t>Our new Gradebook allows for parents to check grades in real time. Please do so regularly.</a:t>
            </a:r>
            <a:endParaRPr/>
          </a:p>
          <a:p>
            <a:pPr marL="342900" lvl="0" indent="-342900" algn="l" rtl="0">
              <a:spcBef>
                <a:spcPts val="1200"/>
              </a:spcBef>
              <a:spcAft>
                <a:spcPts val="0"/>
              </a:spcAft>
              <a:buClr>
                <a:schemeClr val="dk1"/>
              </a:buClr>
              <a:buSzPts val="2400"/>
              <a:buFont typeface="Arial"/>
              <a:buChar char="•"/>
            </a:pPr>
            <a:r>
              <a:rPr lang="en-US"/>
              <a:t>Please check grades for accuracy regularly.</a:t>
            </a:r>
            <a:endParaRPr/>
          </a:p>
          <a:p>
            <a:pPr marL="342900" lvl="0" indent="-190500" algn="l" rtl="0">
              <a:spcBef>
                <a:spcPts val="1200"/>
              </a:spcBef>
              <a:spcAft>
                <a:spcPts val="0"/>
              </a:spcAft>
              <a:buClr>
                <a:schemeClr val="dk1"/>
              </a:buClr>
              <a:buSzPts val="2400"/>
              <a:buFont typeface="Arial"/>
              <a:buNone/>
            </a:pPr>
            <a:endParaRPr/>
          </a:p>
          <a:p>
            <a:pPr marL="0" lvl="0" indent="0" algn="l" rtl="0">
              <a:spcBef>
                <a:spcPts val="1200"/>
              </a:spcBef>
              <a:spcAft>
                <a:spcPts val="0"/>
              </a:spcAft>
              <a:buClr>
                <a:schemeClr val="dk1"/>
              </a:buClr>
              <a:buSzPts val="2400"/>
              <a:buFont typeface="Arial"/>
              <a:buNone/>
            </a:pPr>
            <a:endParaRPr/>
          </a:p>
          <a:p>
            <a:pPr marL="342900" lvl="0" indent="-190500" algn="l" rtl="0">
              <a:spcBef>
                <a:spcPts val="1200"/>
              </a:spcBef>
              <a:spcAft>
                <a:spcPts val="0"/>
              </a:spcAft>
              <a:buClr>
                <a:schemeClr val="dk1"/>
              </a:buClr>
              <a:buSzPts val="2400"/>
              <a:buFont typeface="Arial"/>
              <a:buNone/>
            </a:pPr>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4"/>
          <p:cNvPicPr preferRelativeResize="0"/>
          <p:nvPr/>
        </p:nvPicPr>
        <p:blipFill rotWithShape="1">
          <a:blip r:embed="rId3">
            <a:alphaModFix/>
          </a:blip>
          <a:srcRect l="3936" t="7162"/>
          <a:stretch/>
        </p:blipFill>
        <p:spPr>
          <a:xfrm>
            <a:off x="216563" y="1979613"/>
            <a:ext cx="2459490" cy="2376911"/>
          </a:xfrm>
          <a:prstGeom prst="rect">
            <a:avLst/>
          </a:prstGeom>
          <a:noFill/>
          <a:ln>
            <a:noFill/>
          </a:ln>
        </p:spPr>
      </p:pic>
      <p:sp>
        <p:nvSpPr>
          <p:cNvPr id="95" name="Google Shape;95;p14"/>
          <p:cNvSpPr txBox="1"/>
          <p:nvPr/>
        </p:nvSpPr>
        <p:spPr>
          <a:xfrm>
            <a:off x="216563" y="986632"/>
            <a:ext cx="7347698" cy="655436"/>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None/>
            </a:pPr>
            <a:r>
              <a:rPr lang="en-US" sz="4000" b="0" i="0" u="none" strike="noStrike" cap="none">
                <a:solidFill>
                  <a:srgbClr val="EF2A2A"/>
                </a:solidFill>
                <a:latin typeface="League Spartan"/>
                <a:ea typeface="League Spartan"/>
                <a:cs typeface="League Spartan"/>
                <a:sym typeface="League Spartan"/>
              </a:rPr>
              <a:t>Aeries Parent Portal</a:t>
            </a:r>
            <a:endParaRPr/>
          </a:p>
        </p:txBody>
      </p:sp>
      <p:sp>
        <p:nvSpPr>
          <p:cNvPr id="96" name="Google Shape;96;p14"/>
          <p:cNvSpPr txBox="1"/>
          <p:nvPr/>
        </p:nvSpPr>
        <p:spPr>
          <a:xfrm>
            <a:off x="447675" y="5134769"/>
            <a:ext cx="8248650" cy="328616"/>
          </a:xfrm>
          <a:prstGeom prst="rect">
            <a:avLst/>
          </a:prstGeom>
          <a:noFill/>
          <a:ln>
            <a:noFill/>
          </a:ln>
        </p:spPr>
        <p:txBody>
          <a:bodyPr spcFirstLastPara="1" wrap="square" lIns="0" tIns="0" rIns="0" bIns="0" anchor="t" anchorCtr="0">
            <a:spAutoFit/>
          </a:bodyPr>
          <a:lstStyle/>
          <a:p>
            <a:pPr marL="0" marR="0" lvl="0" indent="0" algn="ctr" rtl="0">
              <a:lnSpc>
                <a:spcPct val="139960"/>
              </a:lnSpc>
              <a:spcBef>
                <a:spcPts val="0"/>
              </a:spcBef>
              <a:spcAft>
                <a:spcPts val="0"/>
              </a:spcAft>
              <a:buNone/>
            </a:pPr>
            <a:r>
              <a:rPr lang="en-US" sz="2032" b="1" i="0" u="sng" strike="noStrike" cap="none">
                <a:solidFill>
                  <a:srgbClr val="EF2A2A"/>
                </a:solidFill>
                <a:latin typeface="Open Sans"/>
                <a:ea typeface="Open Sans"/>
                <a:cs typeface="Open Sans"/>
                <a:sym typeface="Open Sans"/>
              </a:rPr>
              <a:t>https://aeriesweb.chino.k12.ca.us/Aeries.NET/LoginParent.aspx</a:t>
            </a:r>
            <a:endParaRPr/>
          </a:p>
        </p:txBody>
      </p:sp>
      <p:sp>
        <p:nvSpPr>
          <p:cNvPr id="97" name="Google Shape;97;p14"/>
          <p:cNvSpPr txBox="1"/>
          <p:nvPr/>
        </p:nvSpPr>
        <p:spPr>
          <a:xfrm>
            <a:off x="1991797" y="1899920"/>
            <a:ext cx="7036618" cy="3387081"/>
          </a:xfrm>
          <a:prstGeom prst="rect">
            <a:avLst/>
          </a:prstGeom>
          <a:noFill/>
          <a:ln>
            <a:noFill/>
          </a:ln>
        </p:spPr>
        <p:txBody>
          <a:bodyPr spcFirstLastPara="1" wrap="square" lIns="0" tIns="0" rIns="0" bIns="0" anchor="t" anchorCtr="0">
            <a:spAutoFit/>
          </a:bodyPr>
          <a:lstStyle/>
          <a:p>
            <a:pPr marL="0" marR="0" lvl="0" indent="0" algn="ctr" rtl="0">
              <a:lnSpc>
                <a:spcPct val="140000"/>
              </a:lnSpc>
              <a:spcBef>
                <a:spcPts val="0"/>
              </a:spcBef>
              <a:spcAft>
                <a:spcPts val="0"/>
              </a:spcAft>
              <a:buNone/>
            </a:pPr>
            <a:r>
              <a:rPr lang="en-US" sz="2600" b="1" i="0" u="none" strike="noStrike" cap="none">
                <a:solidFill>
                  <a:srgbClr val="FFFFFF"/>
                </a:solidFill>
                <a:latin typeface="Open Sans"/>
                <a:ea typeface="Open Sans"/>
                <a:cs typeface="Open Sans"/>
                <a:sym typeface="Open Sans"/>
              </a:rPr>
              <a:t>Please be sure to complete ALL </a:t>
            </a:r>
            <a:endParaRPr/>
          </a:p>
          <a:p>
            <a:pPr marL="0" marR="0" lvl="0" indent="0" algn="ctr" rtl="0">
              <a:lnSpc>
                <a:spcPct val="140000"/>
              </a:lnSpc>
              <a:spcBef>
                <a:spcPts val="520"/>
              </a:spcBef>
              <a:spcAft>
                <a:spcPts val="0"/>
              </a:spcAft>
              <a:buNone/>
            </a:pPr>
            <a:r>
              <a:rPr lang="en-US" sz="2600" b="1" i="0" u="none" strike="noStrike" cap="none">
                <a:solidFill>
                  <a:srgbClr val="FFFFFF"/>
                </a:solidFill>
                <a:latin typeface="Open Sans"/>
                <a:ea typeface="Open Sans"/>
                <a:cs typeface="Open Sans"/>
                <a:sym typeface="Open Sans"/>
              </a:rPr>
              <a:t>authorizations and </a:t>
            </a:r>
            <a:endParaRPr/>
          </a:p>
          <a:p>
            <a:pPr marL="0" marR="0" lvl="0" indent="0" algn="ctr" rtl="0">
              <a:lnSpc>
                <a:spcPct val="140000"/>
              </a:lnSpc>
              <a:spcBef>
                <a:spcPts val="520"/>
              </a:spcBef>
              <a:spcAft>
                <a:spcPts val="0"/>
              </a:spcAft>
              <a:buNone/>
            </a:pPr>
            <a:r>
              <a:rPr lang="en-US" sz="2600" b="1" i="0" u="none" strike="noStrike" cap="none">
                <a:solidFill>
                  <a:srgbClr val="FFFFFF"/>
                </a:solidFill>
                <a:latin typeface="Open Sans"/>
                <a:ea typeface="Open Sans"/>
                <a:cs typeface="Open Sans"/>
                <a:sym typeface="Open Sans"/>
              </a:rPr>
              <a:t>verifications on the Aeries </a:t>
            </a:r>
            <a:endParaRPr/>
          </a:p>
          <a:p>
            <a:pPr marL="0" marR="0" lvl="0" indent="0" algn="ctr" rtl="0">
              <a:lnSpc>
                <a:spcPct val="140000"/>
              </a:lnSpc>
              <a:spcBef>
                <a:spcPts val="520"/>
              </a:spcBef>
              <a:spcAft>
                <a:spcPts val="0"/>
              </a:spcAft>
              <a:buNone/>
            </a:pPr>
            <a:r>
              <a:rPr lang="en-US" sz="2600" b="1" i="0" u="none" strike="noStrike" cap="none">
                <a:solidFill>
                  <a:srgbClr val="FFFFFF"/>
                </a:solidFill>
                <a:latin typeface="Open Sans"/>
                <a:ea typeface="Open Sans"/>
                <a:cs typeface="Open Sans"/>
                <a:sym typeface="Open Sans"/>
              </a:rPr>
              <a:t>Parent Portal! </a:t>
            </a:r>
            <a:endParaRPr/>
          </a:p>
          <a:p>
            <a:pPr marL="0" marR="0" lvl="0" indent="0" algn="ctr" rtl="0">
              <a:lnSpc>
                <a:spcPct val="78076"/>
              </a:lnSpc>
              <a:spcBef>
                <a:spcPts val="520"/>
              </a:spcBef>
              <a:spcAft>
                <a:spcPts val="0"/>
              </a:spcAft>
              <a:buNone/>
            </a:pPr>
            <a:endParaRPr sz="2600" b="1" i="0" u="none" strike="noStrike" cap="none">
              <a:solidFill>
                <a:srgbClr val="FFFFFF"/>
              </a:solidFill>
              <a:latin typeface="Open Sans"/>
              <a:ea typeface="Open Sans"/>
              <a:cs typeface="Open Sans"/>
              <a:sym typeface="Open Sans"/>
            </a:endParaRPr>
          </a:p>
          <a:p>
            <a:pPr marL="0" marR="0" lvl="0" indent="0" algn="ctr" rtl="0">
              <a:lnSpc>
                <a:spcPct val="140000"/>
              </a:lnSpc>
              <a:spcBef>
                <a:spcPts val="520"/>
              </a:spcBef>
              <a:spcAft>
                <a:spcPts val="0"/>
              </a:spcAft>
              <a:buNone/>
            </a:pPr>
            <a:r>
              <a:rPr lang="en-US" sz="2600" b="1" i="0" u="none" strike="noStrike" cap="none">
                <a:solidFill>
                  <a:srgbClr val="FCC30B"/>
                </a:solidFill>
                <a:latin typeface="Open Sans"/>
                <a:ea typeface="Open Sans"/>
                <a:cs typeface="Open Sans"/>
                <a:sym typeface="Open Sans"/>
              </a:rPr>
              <a:t>Keep your email, address, emergency contacts, and phone number updated!!</a:t>
            </a:r>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Course Objectives </a:t>
            </a:r>
            <a:endParaRPr/>
          </a:p>
        </p:txBody>
      </p:sp>
      <p:sp>
        <p:nvSpPr>
          <p:cNvPr id="104" name="Google Shape;104;p15"/>
          <p:cNvSpPr txBox="1">
            <a:spLocks noGrp="1"/>
          </p:cNvSpPr>
          <p:nvPr>
            <p:ph type="body" idx="1"/>
          </p:nvPr>
        </p:nvSpPr>
        <p:spPr>
          <a:xfrm>
            <a:off x="1752600" y="1395413"/>
            <a:ext cx="6858000" cy="45720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Arial"/>
              <a:buChar char="•"/>
            </a:pPr>
            <a:r>
              <a:rPr lang="en-US" dirty="0">
                <a:solidFill>
                  <a:schemeClr val="dk1"/>
                </a:solidFill>
                <a:latin typeface="Arial"/>
                <a:ea typeface="Arial"/>
                <a:cs typeface="Arial"/>
                <a:sym typeface="Arial"/>
              </a:rPr>
              <a:t>This course is designed to help students become </a:t>
            </a:r>
            <a:r>
              <a:rPr lang="en-US" dirty="0">
                <a:solidFill>
                  <a:schemeClr val="dk1"/>
                </a:solidFill>
                <a:highlight>
                  <a:srgbClr val="FFFF00"/>
                </a:highlight>
                <a:latin typeface="Arial"/>
                <a:ea typeface="Arial"/>
                <a:cs typeface="Arial"/>
                <a:sym typeface="Arial"/>
              </a:rPr>
              <a:t>stronger writers, fluent speakers of critical thoughts and ideas, and competent readers. </a:t>
            </a:r>
            <a:endParaRPr dirty="0">
              <a:highlight>
                <a:srgbClr val="FFFF00"/>
              </a:highlight>
            </a:endParaRPr>
          </a:p>
          <a:p>
            <a:pPr marL="342900" lvl="0" indent="-342900" algn="l" rtl="0">
              <a:lnSpc>
                <a:spcPct val="90000"/>
              </a:lnSpc>
              <a:spcBef>
                <a:spcPts val="1200"/>
              </a:spcBef>
              <a:spcAft>
                <a:spcPts val="0"/>
              </a:spcAft>
              <a:buClr>
                <a:schemeClr val="dk1"/>
              </a:buClr>
              <a:buSzPts val="2400"/>
              <a:buFont typeface="Arial"/>
              <a:buChar char="•"/>
            </a:pPr>
            <a:r>
              <a:rPr lang="en-US" dirty="0">
                <a:solidFill>
                  <a:schemeClr val="dk1"/>
                </a:solidFill>
                <a:latin typeface="Arial"/>
                <a:ea typeface="Arial"/>
                <a:cs typeface="Arial"/>
                <a:sym typeface="Arial"/>
              </a:rPr>
              <a:t>To this end, we will emphasize World Literature and several</a:t>
            </a:r>
            <a:r>
              <a:rPr lang="en-US" dirty="0">
                <a:solidFill>
                  <a:schemeClr val="dk1"/>
                </a:solidFill>
                <a:highlight>
                  <a:srgbClr val="FFFF00"/>
                </a:highlight>
                <a:latin typeface="Arial"/>
                <a:ea typeface="Arial"/>
                <a:cs typeface="Arial"/>
                <a:sym typeface="Arial"/>
              </a:rPr>
              <a:t> expository writing sources.  </a:t>
            </a:r>
            <a:endParaRPr dirty="0">
              <a:highlight>
                <a:srgbClr val="FFFF00"/>
              </a:highlight>
            </a:endParaRPr>
          </a:p>
          <a:p>
            <a:pPr marL="342900" lvl="0" indent="-190500" algn="l" rtl="0">
              <a:lnSpc>
                <a:spcPct val="90000"/>
              </a:lnSpc>
              <a:spcBef>
                <a:spcPts val="1200"/>
              </a:spcBef>
              <a:spcAft>
                <a:spcPts val="0"/>
              </a:spcAft>
              <a:buClr>
                <a:schemeClr val="dk1"/>
              </a:buClr>
              <a:buSzPts val="2400"/>
              <a:buFont typeface="Arial"/>
              <a:buNone/>
            </a:pPr>
            <a:endParaRPr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Student Behaviors</a:t>
            </a:r>
            <a:endParaRPr/>
          </a:p>
        </p:txBody>
      </p:sp>
      <p:sp>
        <p:nvSpPr>
          <p:cNvPr id="111" name="Google Shape;111;p16"/>
          <p:cNvSpPr txBox="1">
            <a:spLocks noGrp="1"/>
          </p:cNvSpPr>
          <p:nvPr>
            <p:ph type="body" idx="1"/>
          </p:nvPr>
        </p:nvSpPr>
        <p:spPr>
          <a:xfrm>
            <a:off x="1310185" y="982639"/>
            <a:ext cx="7656394" cy="4984774"/>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dirty="0"/>
              <a:t>Be prompt</a:t>
            </a:r>
            <a:endParaRPr dirty="0"/>
          </a:p>
          <a:p>
            <a:pPr marL="742950" lvl="1" indent="-285750" algn="l" rtl="0">
              <a:spcBef>
                <a:spcPts val="0"/>
              </a:spcBef>
              <a:spcAft>
                <a:spcPts val="0"/>
              </a:spcAft>
              <a:buClr>
                <a:schemeClr val="dk1"/>
              </a:buClr>
              <a:buSzPts val="2200"/>
              <a:buChar char="⮚"/>
            </a:pPr>
            <a:r>
              <a:rPr lang="en-US" dirty="0"/>
              <a:t>Be ready to learn when class begins. That means pen and paper out and ready to start work before the tardy bell rings, otherwise, the student will be marked tardy.</a:t>
            </a:r>
            <a:endParaRPr dirty="0"/>
          </a:p>
          <a:p>
            <a:pPr marL="342900" lvl="0" indent="-342900" algn="l" rtl="0">
              <a:spcBef>
                <a:spcPts val="1200"/>
              </a:spcBef>
              <a:spcAft>
                <a:spcPts val="0"/>
              </a:spcAft>
              <a:buClr>
                <a:schemeClr val="dk1"/>
              </a:buClr>
              <a:buSzPts val="2400"/>
              <a:buFont typeface="Arial"/>
              <a:buChar char="•"/>
            </a:pPr>
            <a:r>
              <a:rPr lang="en-US" dirty="0"/>
              <a:t>Be prepared</a:t>
            </a:r>
            <a:endParaRPr dirty="0"/>
          </a:p>
          <a:p>
            <a:pPr marL="742950" lvl="1" indent="-285750" algn="l" rtl="0">
              <a:spcBef>
                <a:spcPts val="0"/>
              </a:spcBef>
              <a:spcAft>
                <a:spcPts val="0"/>
              </a:spcAft>
              <a:buClr>
                <a:schemeClr val="dk1"/>
              </a:buClr>
              <a:buSzPts val="2200"/>
              <a:buChar char="⮚"/>
            </a:pPr>
            <a:r>
              <a:rPr lang="en-US" dirty="0"/>
              <a:t>Have materials with you and know due dates.</a:t>
            </a:r>
            <a:endParaRPr dirty="0"/>
          </a:p>
          <a:p>
            <a:pPr marL="342900" lvl="0" indent="-342900" algn="l" rtl="0">
              <a:spcBef>
                <a:spcPts val="1200"/>
              </a:spcBef>
              <a:spcAft>
                <a:spcPts val="0"/>
              </a:spcAft>
              <a:buClr>
                <a:schemeClr val="dk1"/>
              </a:buClr>
              <a:buSzPts val="2400"/>
              <a:buFont typeface="Arial"/>
              <a:buChar char="•"/>
            </a:pPr>
            <a:r>
              <a:rPr lang="en-US" dirty="0"/>
              <a:t>Be a polite and positive participant</a:t>
            </a:r>
            <a:endParaRPr i="1" dirty="0"/>
          </a:p>
          <a:p>
            <a:pPr marL="742950" lvl="1" indent="-285750" algn="l" rtl="0">
              <a:spcBef>
                <a:spcPts val="0"/>
              </a:spcBef>
              <a:spcAft>
                <a:spcPts val="0"/>
              </a:spcAft>
              <a:buClr>
                <a:schemeClr val="dk1"/>
              </a:buClr>
              <a:buSzPts val="2200"/>
              <a:buChar char="⮚"/>
            </a:pPr>
            <a:r>
              <a:rPr lang="en-US" dirty="0"/>
              <a:t>Speak in a normal tone of voice, and listen attentively.</a:t>
            </a:r>
            <a:endParaRPr dirty="0"/>
          </a:p>
          <a:p>
            <a:pPr marL="742950" lvl="1" indent="-260350" algn="l" rtl="0">
              <a:spcBef>
                <a:spcPts val="0"/>
              </a:spcBef>
              <a:spcAft>
                <a:spcPts val="0"/>
              </a:spcAft>
              <a:buSzPts val="1800"/>
              <a:buChar char="⮚"/>
            </a:pPr>
            <a:r>
              <a:rPr lang="en-US" dirty="0"/>
              <a:t>I should not see or hear gum.</a:t>
            </a:r>
            <a:endParaRPr dirty="0"/>
          </a:p>
          <a:p>
            <a:pPr marL="342900" lvl="0" indent="-342900" algn="l" rtl="0">
              <a:spcBef>
                <a:spcPts val="1200"/>
              </a:spcBef>
              <a:spcAft>
                <a:spcPts val="0"/>
              </a:spcAft>
              <a:buClr>
                <a:schemeClr val="dk1"/>
              </a:buClr>
              <a:buSzPts val="2400"/>
              <a:buFont typeface="Arial"/>
              <a:buChar char="•"/>
            </a:pPr>
            <a:r>
              <a:rPr lang="en-US" dirty="0"/>
              <a:t>Be productive</a:t>
            </a:r>
            <a:endParaRPr dirty="0"/>
          </a:p>
          <a:p>
            <a:pPr marL="742950" lvl="1" indent="-285750" algn="l" rtl="0">
              <a:spcBef>
                <a:spcPts val="0"/>
              </a:spcBef>
              <a:spcAft>
                <a:spcPts val="0"/>
              </a:spcAft>
              <a:buClr>
                <a:schemeClr val="dk1"/>
              </a:buClr>
              <a:buSzPts val="2200"/>
              <a:buChar char="⮚"/>
            </a:pPr>
            <a:r>
              <a:rPr lang="en-US" dirty="0">
                <a:highlight>
                  <a:srgbClr val="FFFF00"/>
                </a:highlight>
              </a:rPr>
              <a:t>Turn in work on time, and always do your work thoughtfully and carefully.</a:t>
            </a:r>
            <a:endParaRPr dirty="0">
              <a:highlight>
                <a:srgbClr val="FFFF00"/>
              </a:highlight>
            </a:endParaRPr>
          </a:p>
          <a:p>
            <a:pPr marL="742950" lvl="1" indent="-146050" algn="l" rtl="0">
              <a:spcBef>
                <a:spcPts val="0"/>
              </a:spcBef>
              <a:spcAft>
                <a:spcPts val="0"/>
              </a:spcAft>
              <a:buClr>
                <a:schemeClr val="dk1"/>
              </a:buClr>
              <a:buSzPts val="2200"/>
              <a:buNone/>
            </a:pPr>
            <a:endParaRPr dirty="0">
              <a:highlight>
                <a:srgbClr val="FFFF00"/>
              </a:highlight>
            </a:endParaRPr>
          </a:p>
          <a:p>
            <a:pPr marL="742950" lvl="1" indent="-285750" algn="l" rtl="0">
              <a:spcBef>
                <a:spcPts val="0"/>
              </a:spcBef>
              <a:spcAft>
                <a:spcPts val="0"/>
              </a:spcAft>
              <a:buClr>
                <a:schemeClr val="dk1"/>
              </a:buClr>
              <a:buSzPts val="2200"/>
              <a:buChar char="⮚"/>
            </a:pPr>
            <a:r>
              <a:rPr lang="en-US" u="sng" dirty="0">
                <a:highlight>
                  <a:srgbClr val="FFFF00"/>
                </a:highlight>
              </a:rPr>
              <a:t>NO CELL PHONES, earbuds, or hats unless instructed otherwise. They will be confiscated. </a:t>
            </a:r>
            <a:endParaRPr u="sng" dirty="0">
              <a:highlight>
                <a:srgbClr val="FFFF00"/>
              </a:highlight>
            </a:endParaRPr>
          </a:p>
          <a:p>
            <a:pPr marL="0" lvl="0" indent="0" algn="l" rtl="0">
              <a:spcBef>
                <a:spcPts val="1200"/>
              </a:spcBef>
              <a:spcAft>
                <a:spcPts val="0"/>
              </a:spcAft>
              <a:buClr>
                <a:schemeClr val="dk1"/>
              </a:buClr>
              <a:buSzPts val="2400"/>
              <a:buFont typeface="Arial"/>
              <a:buNone/>
            </a:pPr>
            <a:endParaRPr dirty="0">
              <a:highlight>
                <a:srgbClr val="FFFF00"/>
              </a:highlight>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7"/>
          <p:cNvSpPr txBox="1"/>
          <p:nvPr/>
        </p:nvSpPr>
        <p:spPr>
          <a:xfrm>
            <a:off x="1793679" y="630079"/>
            <a:ext cx="6170700" cy="554400"/>
          </a:xfrm>
          <a:prstGeom prst="rect">
            <a:avLst/>
          </a:prstGeom>
          <a:noFill/>
          <a:ln>
            <a:noFill/>
          </a:ln>
        </p:spPr>
        <p:txBody>
          <a:bodyPr spcFirstLastPara="1" wrap="square" lIns="0" tIns="0" rIns="0" bIns="0" anchor="t" anchorCtr="0">
            <a:spAutoFit/>
          </a:bodyPr>
          <a:lstStyle/>
          <a:p>
            <a:pPr marL="0" marR="0" lvl="0" indent="0" algn="l" rtl="0">
              <a:lnSpc>
                <a:spcPct val="140027"/>
              </a:lnSpc>
              <a:spcBef>
                <a:spcPts val="0"/>
              </a:spcBef>
              <a:spcAft>
                <a:spcPts val="0"/>
              </a:spcAft>
              <a:buNone/>
            </a:pPr>
            <a:r>
              <a:rPr lang="en-US" sz="3600" b="0" i="0" u="none" strike="noStrike" cap="none">
                <a:solidFill>
                  <a:srgbClr val="EF2A2A"/>
                </a:solidFill>
                <a:latin typeface="League Spartan"/>
                <a:ea typeface="League Spartan"/>
                <a:cs typeface="League Spartan"/>
                <a:sym typeface="League Spartan"/>
              </a:rPr>
              <a:t>Hats and Electronic Policy</a:t>
            </a:r>
            <a:endParaRPr/>
          </a:p>
        </p:txBody>
      </p:sp>
      <p:sp>
        <p:nvSpPr>
          <p:cNvPr id="117" name="Google Shape;117;p17"/>
          <p:cNvSpPr/>
          <p:nvPr/>
        </p:nvSpPr>
        <p:spPr>
          <a:xfrm>
            <a:off x="527849" y="1809446"/>
            <a:ext cx="7510043" cy="1405520"/>
          </a:xfrm>
          <a:custGeom>
            <a:avLst/>
            <a:gdLst/>
            <a:ahLst/>
            <a:cxnLst/>
            <a:rect l="l" t="t" r="r" b="b"/>
            <a:pathLst>
              <a:path w="12144605" h="2099720" extrusionOk="0">
                <a:moveTo>
                  <a:pt x="12020145" y="2099720"/>
                </a:moveTo>
                <a:lnTo>
                  <a:pt x="124460" y="2099720"/>
                </a:lnTo>
                <a:cubicBezTo>
                  <a:pt x="55880" y="2099720"/>
                  <a:pt x="0" y="2043840"/>
                  <a:pt x="0" y="1975260"/>
                </a:cubicBezTo>
                <a:lnTo>
                  <a:pt x="0" y="124460"/>
                </a:lnTo>
                <a:cubicBezTo>
                  <a:pt x="0" y="55880"/>
                  <a:pt x="55880" y="0"/>
                  <a:pt x="124460" y="0"/>
                </a:cubicBezTo>
                <a:lnTo>
                  <a:pt x="12020145" y="0"/>
                </a:lnTo>
                <a:cubicBezTo>
                  <a:pt x="12088725" y="0"/>
                  <a:pt x="12144605" y="55880"/>
                  <a:pt x="12144605" y="124460"/>
                </a:cubicBezTo>
                <a:lnTo>
                  <a:pt x="12144605" y="1975260"/>
                </a:lnTo>
                <a:cubicBezTo>
                  <a:pt x="12144605" y="2043840"/>
                  <a:pt x="12088725" y="2099720"/>
                  <a:pt x="12020145" y="2099720"/>
                </a:cubicBezTo>
                <a:close/>
              </a:path>
            </a:pathLst>
          </a:custGeom>
          <a:solidFill>
            <a:srgbClr val="FCC30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 name="Google Shape;118;p17"/>
          <p:cNvGrpSpPr/>
          <p:nvPr/>
        </p:nvGrpSpPr>
        <p:grpSpPr>
          <a:xfrm>
            <a:off x="425256" y="1545563"/>
            <a:ext cx="7612635" cy="1992535"/>
            <a:chOff x="0" y="-879475"/>
            <a:chExt cx="20300360" cy="5313428"/>
          </a:xfrm>
        </p:grpSpPr>
        <p:sp>
          <p:nvSpPr>
            <p:cNvPr id="119" name="Google Shape;119;p17"/>
            <p:cNvSpPr txBox="1"/>
            <p:nvPr/>
          </p:nvSpPr>
          <p:spPr>
            <a:xfrm>
              <a:off x="1083893" y="-879475"/>
              <a:ext cx="18984000" cy="4860300"/>
            </a:xfrm>
            <a:prstGeom prst="rect">
              <a:avLst/>
            </a:prstGeom>
            <a:noFill/>
            <a:ln>
              <a:noFill/>
            </a:ln>
          </p:spPr>
          <p:txBody>
            <a:bodyPr spcFirstLastPara="1" wrap="square" lIns="0" tIns="0" rIns="0" bIns="0" anchor="t" anchorCtr="0">
              <a:spAutoFit/>
            </a:bodyPr>
            <a:lstStyle/>
            <a:p>
              <a:pPr marL="0" marR="0" lvl="0" indent="0" algn="ctr" rtl="0">
                <a:lnSpc>
                  <a:spcPct val="140022"/>
                </a:lnSpc>
                <a:spcBef>
                  <a:spcPts val="0"/>
                </a:spcBef>
                <a:spcAft>
                  <a:spcPts val="0"/>
                </a:spcAft>
                <a:buNone/>
              </a:pPr>
              <a:r>
                <a:rPr lang="en-US" sz="1794" b="1" i="0" u="none" strike="noStrike" cap="none">
                  <a:solidFill>
                    <a:srgbClr val="141414"/>
                  </a:solidFill>
                  <a:latin typeface="Montserrat"/>
                  <a:ea typeface="Montserrat"/>
                  <a:cs typeface="Montserrat"/>
                  <a:sym typeface="Montserrat"/>
                </a:rPr>
                <a:t>Hats, Caps, &amp; Head Coverings Policy</a:t>
              </a:r>
              <a:endParaRPr/>
            </a:p>
            <a:p>
              <a:pPr marL="279392" marR="0" lvl="1" indent="-139696" algn="l" rtl="0">
                <a:lnSpc>
                  <a:spcPct val="109757"/>
                </a:lnSpc>
                <a:spcBef>
                  <a:spcPts val="330"/>
                </a:spcBef>
                <a:spcAft>
                  <a:spcPts val="0"/>
                </a:spcAft>
                <a:buClr>
                  <a:srgbClr val="141414"/>
                </a:buClr>
                <a:buSzPts val="1650"/>
                <a:buFont typeface="Arial"/>
                <a:buChar char="•"/>
              </a:pPr>
              <a:r>
                <a:rPr lang="en-US" sz="1650" b="0" i="0" u="none" strike="noStrike" cap="none">
                  <a:solidFill>
                    <a:srgbClr val="141414"/>
                  </a:solidFill>
                  <a:latin typeface="Montserrat Light"/>
                  <a:ea typeface="Montserrat Light"/>
                  <a:cs typeface="Montserrat Light"/>
                  <a:sym typeface="Montserrat Light"/>
                </a:rPr>
                <a:t>Hats, caps, and other head coverings shall not be worn indoors, unless they are worn for religious or medical reasons.</a:t>
              </a:r>
              <a:endParaRPr/>
            </a:p>
            <a:p>
              <a:pPr marL="279392" marR="0" lvl="1" indent="-139696" algn="l" rtl="0">
                <a:lnSpc>
                  <a:spcPct val="100611"/>
                </a:lnSpc>
                <a:spcBef>
                  <a:spcPts val="360"/>
                </a:spcBef>
                <a:spcAft>
                  <a:spcPts val="0"/>
                </a:spcAft>
                <a:buClr>
                  <a:srgbClr val="141414"/>
                </a:buClr>
                <a:buSzPts val="1650"/>
                <a:buFont typeface="Arial"/>
                <a:buChar char="•"/>
              </a:pPr>
              <a:r>
                <a:rPr lang="en-US" sz="1650" b="0" i="0" u="none" strike="noStrike" cap="none">
                  <a:solidFill>
                    <a:srgbClr val="141414"/>
                  </a:solidFill>
                  <a:latin typeface="Montserrat Light"/>
                  <a:ea typeface="Montserrat Light"/>
                  <a:cs typeface="Montserrat Light"/>
                  <a:sym typeface="Montserrat Light"/>
                </a:rPr>
                <a:t>Approved hats may be worn during outside activities for</a:t>
              </a:r>
              <a:r>
                <a:rPr lang="en-US" sz="1800" b="0" i="0" u="none" strike="noStrike" cap="none">
                  <a:solidFill>
                    <a:srgbClr val="141414"/>
                  </a:solidFill>
                  <a:latin typeface="Montserrat Light"/>
                  <a:ea typeface="Montserrat Light"/>
                  <a:cs typeface="Montserrat Light"/>
                  <a:sym typeface="Montserrat Light"/>
                </a:rPr>
                <a:t> sun protection.</a:t>
              </a:r>
              <a:endParaRPr/>
            </a:p>
            <a:p>
              <a:pPr marL="0" marR="0" lvl="0" indent="0" algn="ctr" rtl="0">
                <a:lnSpc>
                  <a:spcPct val="188639"/>
                </a:lnSpc>
                <a:spcBef>
                  <a:spcPts val="259"/>
                </a:spcBef>
                <a:spcAft>
                  <a:spcPts val="0"/>
                </a:spcAft>
                <a:buNone/>
              </a:pPr>
              <a:endParaRPr sz="1294" b="0" i="0" u="none" strike="noStrike" cap="none">
                <a:solidFill>
                  <a:srgbClr val="141414"/>
                </a:solidFill>
                <a:latin typeface="Montserrat Light"/>
                <a:ea typeface="Montserrat Light"/>
                <a:cs typeface="Montserrat Light"/>
                <a:sym typeface="Montserrat Light"/>
              </a:endParaRPr>
            </a:p>
          </p:txBody>
        </p:sp>
        <p:sp>
          <p:nvSpPr>
            <p:cNvPr id="120" name="Google Shape;120;p17"/>
            <p:cNvSpPr txBox="1"/>
            <p:nvPr/>
          </p:nvSpPr>
          <p:spPr>
            <a:xfrm>
              <a:off x="0" y="3715809"/>
              <a:ext cx="20300360" cy="718144"/>
            </a:xfrm>
            <a:prstGeom prst="rect">
              <a:avLst/>
            </a:prstGeom>
            <a:noFill/>
            <a:ln>
              <a:noFill/>
            </a:ln>
          </p:spPr>
          <p:txBody>
            <a:bodyPr spcFirstLastPara="1" wrap="square" lIns="0" tIns="0" rIns="0" bIns="0" anchor="t" anchorCtr="0">
              <a:spAutoFit/>
            </a:bodyPr>
            <a:lstStyle/>
            <a:p>
              <a:pPr marL="0" marR="0" lvl="0" indent="0" algn="l" rtl="0">
                <a:lnSpc>
                  <a:spcPct val="118611"/>
                </a:lnSpc>
                <a:spcBef>
                  <a:spcPts val="0"/>
                </a:spcBef>
                <a:spcAft>
                  <a:spcPts val="0"/>
                </a:spcAft>
                <a:buNone/>
              </a:pPr>
              <a:endParaRPr sz="1800" b="0" i="0" u="none" strike="noStrike" cap="none">
                <a:solidFill>
                  <a:schemeClr val="dk1"/>
                </a:solidFill>
                <a:latin typeface="Arial"/>
                <a:ea typeface="Arial"/>
                <a:cs typeface="Arial"/>
                <a:sym typeface="Arial"/>
              </a:endParaRPr>
            </a:p>
          </p:txBody>
        </p:sp>
      </p:grpSp>
      <p:sp>
        <p:nvSpPr>
          <p:cNvPr id="121" name="Google Shape;121;p17"/>
          <p:cNvSpPr/>
          <p:nvPr/>
        </p:nvSpPr>
        <p:spPr>
          <a:xfrm>
            <a:off x="537445" y="3530206"/>
            <a:ext cx="7510043" cy="2272138"/>
          </a:xfrm>
          <a:custGeom>
            <a:avLst/>
            <a:gdLst/>
            <a:ahLst/>
            <a:cxnLst/>
            <a:rect l="l" t="t" r="r" b="b"/>
            <a:pathLst>
              <a:path w="12144605" h="3076345" extrusionOk="0">
                <a:moveTo>
                  <a:pt x="12020145" y="3076344"/>
                </a:moveTo>
                <a:lnTo>
                  <a:pt x="124460" y="3076344"/>
                </a:lnTo>
                <a:cubicBezTo>
                  <a:pt x="55880" y="3076344"/>
                  <a:pt x="0" y="3020464"/>
                  <a:pt x="0" y="2951885"/>
                </a:cubicBezTo>
                <a:lnTo>
                  <a:pt x="0" y="124460"/>
                </a:lnTo>
                <a:cubicBezTo>
                  <a:pt x="0" y="55880"/>
                  <a:pt x="55880" y="0"/>
                  <a:pt x="124460" y="0"/>
                </a:cubicBezTo>
                <a:lnTo>
                  <a:pt x="12020145" y="0"/>
                </a:lnTo>
                <a:cubicBezTo>
                  <a:pt x="12088725" y="0"/>
                  <a:pt x="12144605" y="55880"/>
                  <a:pt x="12144605" y="124460"/>
                </a:cubicBezTo>
                <a:lnTo>
                  <a:pt x="12144605" y="2951885"/>
                </a:lnTo>
                <a:cubicBezTo>
                  <a:pt x="12144605" y="3020465"/>
                  <a:pt x="12088725" y="3076345"/>
                  <a:pt x="12020145" y="3076345"/>
                </a:cubicBezTo>
                <a:close/>
              </a:path>
            </a:pathLst>
          </a:custGeom>
          <a:solidFill>
            <a:srgbClr val="A6A6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 name="Google Shape;122;p17"/>
          <p:cNvGrpSpPr/>
          <p:nvPr/>
        </p:nvGrpSpPr>
        <p:grpSpPr>
          <a:xfrm>
            <a:off x="179075" y="3263151"/>
            <a:ext cx="8226788" cy="3043590"/>
            <a:chOff x="0" y="-245632"/>
            <a:chExt cx="21938100" cy="7147934"/>
          </a:xfrm>
        </p:grpSpPr>
        <p:sp>
          <p:nvSpPr>
            <p:cNvPr id="123" name="Google Shape;123;p17"/>
            <p:cNvSpPr txBox="1"/>
            <p:nvPr/>
          </p:nvSpPr>
          <p:spPr>
            <a:xfrm>
              <a:off x="1943592" y="-245632"/>
              <a:ext cx="18457200" cy="6559800"/>
            </a:xfrm>
            <a:prstGeom prst="rect">
              <a:avLst/>
            </a:prstGeom>
            <a:noFill/>
            <a:ln>
              <a:noFill/>
            </a:ln>
          </p:spPr>
          <p:txBody>
            <a:bodyPr spcFirstLastPara="1" wrap="square" lIns="0" tIns="0" rIns="0" bIns="0" anchor="t" anchorCtr="0">
              <a:spAutoFit/>
            </a:bodyPr>
            <a:lstStyle/>
            <a:p>
              <a:pPr marL="0" marR="0" lvl="0" indent="0" algn="ctr" rtl="0">
                <a:lnSpc>
                  <a:spcPct val="140022"/>
                </a:lnSpc>
                <a:spcBef>
                  <a:spcPts val="0"/>
                </a:spcBef>
                <a:spcAft>
                  <a:spcPts val="0"/>
                </a:spcAft>
                <a:buNone/>
              </a:pPr>
              <a:r>
                <a:rPr lang="en-US" sz="1794" b="1" i="0" u="none" strike="noStrike" cap="none">
                  <a:solidFill>
                    <a:srgbClr val="141414"/>
                  </a:solidFill>
                  <a:latin typeface="Montserrat"/>
                  <a:ea typeface="Montserrat"/>
                  <a:cs typeface="Montserrat"/>
                  <a:sym typeface="Montserrat"/>
                </a:rPr>
                <a:t>Electronics Policy</a:t>
              </a:r>
              <a:endParaRPr/>
            </a:p>
            <a:p>
              <a:pPr marL="257802" marR="0" lvl="1" indent="-128900" algn="l" rtl="0">
                <a:lnSpc>
                  <a:spcPct val="98701"/>
                </a:lnSpc>
                <a:spcBef>
                  <a:spcPts val="339"/>
                </a:spcBef>
                <a:spcAft>
                  <a:spcPts val="0"/>
                </a:spcAft>
                <a:buClr>
                  <a:srgbClr val="141414"/>
                </a:buClr>
                <a:buSzPts val="1694"/>
                <a:buFont typeface="Arial"/>
                <a:buChar char="•"/>
              </a:pPr>
              <a:r>
                <a:rPr lang="en-US" sz="1694" b="0" i="0" u="none" strike="noStrike" cap="none">
                  <a:solidFill>
                    <a:srgbClr val="141414"/>
                  </a:solidFill>
                  <a:latin typeface="Montserrat Light"/>
                  <a:ea typeface="Montserrat Light"/>
                  <a:cs typeface="Montserrat Light"/>
                  <a:sym typeface="Montserrat Light"/>
                </a:rPr>
                <a:t>Any personal electronic device may be used before school begins and after the regular school day ends or during the lunch period when outside. The device shall not be used during class as a camera, calculator, and/or for email or text messaging and shall be turned off during class time and at any other time as directed by a school employee. The device may only be used for academic purposes with staff approval and shall not disrupt the education program or school activity. </a:t>
              </a:r>
              <a:endParaRPr/>
            </a:p>
            <a:p>
              <a:pPr marL="0" marR="0" lvl="0" indent="0" algn="ctr" rtl="0">
                <a:lnSpc>
                  <a:spcPct val="131700"/>
                </a:lnSpc>
                <a:spcBef>
                  <a:spcPts val="339"/>
                </a:spcBef>
                <a:spcAft>
                  <a:spcPts val="0"/>
                </a:spcAft>
                <a:buNone/>
              </a:pPr>
              <a:endParaRPr sz="1694" b="0" i="0" u="none" strike="noStrike" cap="none">
                <a:solidFill>
                  <a:srgbClr val="141414"/>
                </a:solidFill>
                <a:latin typeface="Montserrat Light"/>
                <a:ea typeface="Montserrat Light"/>
                <a:cs typeface="Montserrat Light"/>
                <a:sym typeface="Montserrat Light"/>
              </a:endParaRPr>
            </a:p>
          </p:txBody>
        </p:sp>
        <p:sp>
          <p:nvSpPr>
            <p:cNvPr id="124" name="Google Shape;124;p17"/>
            <p:cNvSpPr txBox="1"/>
            <p:nvPr/>
          </p:nvSpPr>
          <p:spPr>
            <a:xfrm>
              <a:off x="0" y="6251602"/>
              <a:ext cx="21938100" cy="650700"/>
            </a:xfrm>
            <a:prstGeom prst="rect">
              <a:avLst/>
            </a:prstGeom>
            <a:noFill/>
            <a:ln>
              <a:noFill/>
            </a:ln>
          </p:spPr>
          <p:txBody>
            <a:bodyPr spcFirstLastPara="1" wrap="square" lIns="0" tIns="0" rIns="0" bIns="0" anchor="t" anchorCtr="0">
              <a:spAutoFit/>
            </a:bodyPr>
            <a:lstStyle/>
            <a:p>
              <a:pPr marL="0" marR="0" lvl="0" indent="0" algn="l" rtl="0">
                <a:lnSpc>
                  <a:spcPct val="118611"/>
                </a:lnSpc>
                <a:spcBef>
                  <a:spcPts val="0"/>
                </a:spcBef>
                <a:spcAft>
                  <a:spcPts val="0"/>
                </a:spcAft>
                <a:buNone/>
              </a:pPr>
              <a:endParaRPr sz="1800" b="0" i="0" u="none" strike="noStrike" cap="none">
                <a:solidFill>
                  <a:schemeClr val="dk1"/>
                </a:solidFill>
                <a:latin typeface="Arial"/>
                <a:ea typeface="Arial"/>
                <a:cs typeface="Arial"/>
                <a:sym typeface="Arial"/>
              </a:endParaRPr>
            </a:p>
          </p:txBody>
        </p:sp>
      </p:gr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8"/>
          <p:cNvSpPr txBox="1">
            <a:spLocks noGrp="1"/>
          </p:cNvSpPr>
          <p:nvPr>
            <p:ph type="body" idx="1"/>
          </p:nvPr>
        </p:nvSpPr>
        <p:spPr>
          <a:xfrm>
            <a:off x="1752600" y="1395413"/>
            <a:ext cx="7010400" cy="4572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dirty="0"/>
              <a:t>Bring notebook, textbook, planner, and appropriate writing tools to class.</a:t>
            </a:r>
            <a:endParaRPr dirty="0"/>
          </a:p>
          <a:p>
            <a:pPr marL="342900" lvl="0" indent="-342900" algn="l" rtl="0">
              <a:spcBef>
                <a:spcPts val="1200"/>
              </a:spcBef>
              <a:spcAft>
                <a:spcPts val="0"/>
              </a:spcAft>
              <a:buClr>
                <a:schemeClr val="dk1"/>
              </a:buClr>
              <a:buSzPts val="2400"/>
              <a:buFont typeface="Arial"/>
              <a:buChar char="•"/>
            </a:pPr>
            <a:r>
              <a:rPr lang="en-US" dirty="0"/>
              <a:t>Know due dates, and submit all coursework on time.</a:t>
            </a:r>
            <a:endParaRPr dirty="0"/>
          </a:p>
          <a:p>
            <a:pPr marL="342900" lvl="0" indent="-342900" algn="l" rtl="0">
              <a:spcBef>
                <a:spcPts val="1200"/>
              </a:spcBef>
              <a:spcAft>
                <a:spcPts val="0"/>
              </a:spcAft>
              <a:buClr>
                <a:schemeClr val="dk1"/>
              </a:buClr>
              <a:buSzPts val="2400"/>
              <a:buFont typeface="Arial"/>
              <a:buChar char="•"/>
            </a:pPr>
            <a:r>
              <a:rPr lang="en-US" dirty="0">
                <a:highlight>
                  <a:srgbClr val="FFFF00"/>
                </a:highlight>
              </a:rPr>
              <a:t>All assignments are posted on Google Classroom. All student are expected to complete their work on time.</a:t>
            </a:r>
            <a:endParaRPr dirty="0">
              <a:highlight>
                <a:srgbClr val="FFFF00"/>
              </a:highlight>
            </a:endParaRPr>
          </a:p>
          <a:p>
            <a:pPr marL="342900" lvl="0" indent="-342900" algn="l" rtl="0">
              <a:spcBef>
                <a:spcPts val="1200"/>
              </a:spcBef>
              <a:spcAft>
                <a:spcPts val="0"/>
              </a:spcAft>
              <a:buClr>
                <a:schemeClr val="dk1"/>
              </a:buClr>
              <a:buSzPts val="2400"/>
              <a:buFont typeface="Arial"/>
              <a:buChar char="•"/>
            </a:pPr>
            <a:r>
              <a:rPr lang="en-US" dirty="0"/>
              <a:t>Please sign up for our classroom’s “Remind” text messaging. Periods 1-5 text @msamirta</a:t>
            </a:r>
            <a:endParaRPr dirty="0"/>
          </a:p>
          <a:p>
            <a:pPr marL="0" lvl="0" indent="0" algn="l" rtl="0">
              <a:spcBef>
                <a:spcPts val="1200"/>
              </a:spcBef>
              <a:spcAft>
                <a:spcPts val="0"/>
              </a:spcAft>
              <a:buClr>
                <a:schemeClr val="dk1"/>
              </a:buClr>
              <a:buSzPts val="2400"/>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190500" algn="l" rtl="0">
              <a:spcBef>
                <a:spcPts val="1200"/>
              </a:spcBef>
              <a:spcAft>
                <a:spcPts val="0"/>
              </a:spcAft>
              <a:buClr>
                <a:schemeClr val="dk1"/>
              </a:buClr>
              <a:buSzPts val="2400"/>
              <a:buFont typeface="Arial"/>
              <a:buNone/>
            </a:pPr>
            <a:endParaRPr dirty="0"/>
          </a:p>
          <a:p>
            <a:pPr marL="342900" lvl="0" indent="-342900" algn="l" rtl="0">
              <a:spcBef>
                <a:spcPts val="1200"/>
              </a:spcBef>
              <a:spcAft>
                <a:spcPts val="0"/>
              </a:spcAft>
              <a:buClr>
                <a:schemeClr val="dk1"/>
              </a:buClr>
              <a:buSzPts val="2400"/>
              <a:buFont typeface="Arial"/>
              <a:buChar char="•"/>
            </a:pPr>
            <a:br>
              <a:rPr lang="en-US" dirty="0"/>
            </a:br>
            <a:endParaRPr dirty="0"/>
          </a:p>
          <a:p>
            <a:pPr marL="0" lvl="0" indent="0" algn="l" rtl="0">
              <a:spcBef>
                <a:spcPts val="1200"/>
              </a:spcBef>
              <a:spcAft>
                <a:spcPts val="0"/>
              </a:spcAft>
              <a:buClr>
                <a:schemeClr val="dk1"/>
              </a:buClr>
              <a:buSzPts val="2400"/>
              <a:buFont typeface="Arial"/>
              <a:buNone/>
            </a:pPr>
            <a:endParaRPr dirty="0"/>
          </a:p>
        </p:txBody>
      </p:sp>
      <p:sp>
        <p:nvSpPr>
          <p:cNvPr id="131" name="Google Shape;131;p18"/>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Responsibility for Coursework</a:t>
            </a:r>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9"/>
          <p:cNvSpPr txBox="1">
            <a:spLocks noGrp="1"/>
          </p:cNvSpPr>
          <p:nvPr>
            <p:ph type="body" idx="1"/>
          </p:nvPr>
        </p:nvSpPr>
        <p:spPr>
          <a:xfrm>
            <a:off x="1488743" y="1015016"/>
            <a:ext cx="7274257" cy="4827967"/>
          </a:xfrm>
          <a:prstGeom prst="rect">
            <a:avLst/>
          </a:prstGeom>
          <a:noFill/>
          <a:ln>
            <a:noFill/>
          </a:ln>
        </p:spPr>
        <p:txBody>
          <a:bodyPr spcFirstLastPara="1" wrap="square" lIns="91425" tIns="45700" rIns="91425" bIns="45700" anchor="t" anchorCtr="0">
            <a:noAutofit/>
          </a:bodyPr>
          <a:lstStyle/>
          <a:p>
            <a:pPr marL="342900" lvl="0" indent="0" algn="l" rtl="0">
              <a:lnSpc>
                <a:spcPct val="90000"/>
              </a:lnSpc>
              <a:spcBef>
                <a:spcPts val="0"/>
              </a:spcBef>
              <a:spcAft>
                <a:spcPts val="0"/>
              </a:spcAft>
              <a:buNone/>
            </a:pPr>
            <a:endParaRPr/>
          </a:p>
          <a:p>
            <a:pPr marL="342900" lvl="0" indent="-342900" algn="l" rtl="0">
              <a:lnSpc>
                <a:spcPct val="90000"/>
              </a:lnSpc>
              <a:spcBef>
                <a:spcPts val="1000"/>
              </a:spcBef>
              <a:spcAft>
                <a:spcPts val="0"/>
              </a:spcAft>
              <a:buClr>
                <a:schemeClr val="dk1"/>
              </a:buClr>
              <a:buSzPts val="2000"/>
              <a:buFont typeface="Arial"/>
              <a:buChar char="•"/>
            </a:pPr>
            <a:r>
              <a:rPr lang="en-US" sz="2000">
                <a:highlight>
                  <a:srgbClr val="FFFF00"/>
                </a:highlight>
              </a:rPr>
              <a:t>No late work will be accepted</a:t>
            </a:r>
            <a:r>
              <a:rPr lang="en-US" sz="2000"/>
              <a:t>. Under very specific circumstances you might be allowed to submit an assignment late accompanied by a letter of explanation by a parent or guardian. Late work will only receive partial credit based on how late it is.</a:t>
            </a:r>
            <a:endParaRPr/>
          </a:p>
          <a:p>
            <a:pPr marL="342900" lvl="0" indent="-342900" algn="l" rtl="0">
              <a:lnSpc>
                <a:spcPct val="90000"/>
              </a:lnSpc>
              <a:spcBef>
                <a:spcPts val="1000"/>
              </a:spcBef>
              <a:spcAft>
                <a:spcPts val="0"/>
              </a:spcAft>
              <a:buClr>
                <a:schemeClr val="dk1"/>
              </a:buClr>
              <a:buSzPts val="2000"/>
              <a:buFont typeface="Arial"/>
              <a:buChar char="•"/>
            </a:pPr>
            <a:r>
              <a:rPr lang="en-US" sz="2000">
                <a:highlight>
                  <a:srgbClr val="FFFF00"/>
                </a:highlight>
              </a:rPr>
              <a:t>All rules enumerated in the Student Handbook will be enforced.</a:t>
            </a:r>
            <a:endParaRPr>
              <a:highlight>
                <a:srgbClr val="FFFF00"/>
              </a:highlight>
            </a:endParaRPr>
          </a:p>
          <a:p>
            <a:pPr marL="342900" lvl="0" indent="-342900" algn="l" rtl="0">
              <a:lnSpc>
                <a:spcPct val="90000"/>
              </a:lnSpc>
              <a:spcBef>
                <a:spcPts val="1000"/>
              </a:spcBef>
              <a:spcAft>
                <a:spcPts val="0"/>
              </a:spcAft>
              <a:buClr>
                <a:srgbClr val="000000"/>
              </a:buClr>
              <a:buSzPts val="2000"/>
              <a:buFont typeface="Arial"/>
              <a:buChar char="•"/>
            </a:pPr>
            <a:r>
              <a:rPr lang="en-US" sz="2000">
                <a:solidFill>
                  <a:srgbClr val="000000"/>
                </a:solidFill>
                <a:highlight>
                  <a:srgbClr val="FFFF00"/>
                </a:highlight>
              </a:rPr>
              <a:t>I do not offer extra credit. Take advantage of the few opportunities that may come up.</a:t>
            </a:r>
            <a:endParaRPr>
              <a:solidFill>
                <a:srgbClr val="000000"/>
              </a:solidFill>
              <a:highlight>
                <a:srgbClr val="FFFF00"/>
              </a:highlight>
            </a:endParaRPr>
          </a:p>
          <a:p>
            <a:pPr marL="342900" lvl="0" indent="-190500" algn="l" rtl="0">
              <a:spcBef>
                <a:spcPts val="1200"/>
              </a:spcBef>
              <a:spcAft>
                <a:spcPts val="0"/>
              </a:spcAft>
              <a:buClr>
                <a:schemeClr val="dk1"/>
              </a:buClr>
              <a:buSzPts val="2400"/>
              <a:buFont typeface="Arial"/>
              <a:buNone/>
            </a:pPr>
            <a:endParaRPr>
              <a:solidFill>
                <a:srgbClr val="000000"/>
              </a:solidFill>
              <a:highlight>
                <a:srgbClr val="FFFF00"/>
              </a:highlight>
            </a:endParaRPr>
          </a:p>
        </p:txBody>
      </p:sp>
      <p:sp>
        <p:nvSpPr>
          <p:cNvPr id="138" name="Google Shape;138;p19"/>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Policies</a:t>
            </a:r>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0"/>
          <p:cNvSpPr txBox="1">
            <a:spLocks noGrp="1"/>
          </p:cNvSpPr>
          <p:nvPr>
            <p:ph type="title"/>
          </p:nvPr>
        </p:nvSpPr>
        <p:spPr>
          <a:xfrm>
            <a:off x="1752600" y="304800"/>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4" name="Google Shape;144;p20"/>
          <p:cNvSpPr txBox="1">
            <a:spLocks noGrp="1"/>
          </p:cNvSpPr>
          <p:nvPr>
            <p:ph type="body" idx="1"/>
          </p:nvPr>
        </p:nvSpPr>
        <p:spPr>
          <a:xfrm>
            <a:off x="1752600" y="1395413"/>
            <a:ext cx="7010400" cy="45720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000"/>
              <a:buFont typeface="Arial"/>
              <a:buChar char="•"/>
            </a:pPr>
            <a:r>
              <a:rPr lang="en-US" sz="2000"/>
              <a:t>Absences</a:t>
            </a:r>
            <a:endParaRPr/>
          </a:p>
          <a:p>
            <a:pPr marL="0" lvl="0" indent="0" algn="l" rtl="0">
              <a:lnSpc>
                <a:spcPct val="90000"/>
              </a:lnSpc>
              <a:spcBef>
                <a:spcPts val="1000"/>
              </a:spcBef>
              <a:spcAft>
                <a:spcPts val="0"/>
              </a:spcAft>
              <a:buClr>
                <a:schemeClr val="dk1"/>
              </a:buClr>
              <a:buSzPts val="2000"/>
              <a:buFont typeface="Arial"/>
              <a:buNone/>
            </a:pPr>
            <a:r>
              <a:rPr lang="en-US" sz="2000"/>
              <a:t>       -</a:t>
            </a:r>
            <a:r>
              <a:rPr lang="en-US" sz="2000" i="1"/>
              <a:t>In case of absence, log on to Google Classroom to see 	what work you missed.</a:t>
            </a:r>
            <a:endParaRPr/>
          </a:p>
          <a:p>
            <a:pPr marL="457200" lvl="1" indent="0" algn="l" rtl="0">
              <a:lnSpc>
                <a:spcPct val="90000"/>
              </a:lnSpc>
              <a:spcBef>
                <a:spcPts val="400"/>
              </a:spcBef>
              <a:spcAft>
                <a:spcPts val="0"/>
              </a:spcAft>
              <a:buClr>
                <a:schemeClr val="dk1"/>
              </a:buClr>
              <a:buSzPts val="2000"/>
              <a:buNone/>
            </a:pPr>
            <a:r>
              <a:rPr lang="en-US" sz="2000"/>
              <a:t>-Double check the assignments with a team members or 	a classmate.</a:t>
            </a:r>
            <a:endParaRPr/>
          </a:p>
          <a:p>
            <a:pPr marL="457200" lvl="1" indent="0" algn="l" rtl="0">
              <a:lnSpc>
                <a:spcPct val="90000"/>
              </a:lnSpc>
              <a:spcBef>
                <a:spcPts val="400"/>
              </a:spcBef>
              <a:spcAft>
                <a:spcPts val="0"/>
              </a:spcAft>
              <a:buClr>
                <a:schemeClr val="dk1"/>
              </a:buClr>
              <a:buSzPts val="2000"/>
              <a:buNone/>
            </a:pPr>
            <a:r>
              <a:rPr lang="en-US" sz="2000"/>
              <a:t>-Assignments due during your absence will have a one-	day grace period for everyday absent.</a:t>
            </a:r>
            <a:endParaRPr/>
          </a:p>
          <a:p>
            <a:pPr marL="342900" lvl="0" indent="-342900" algn="l" rtl="0">
              <a:spcBef>
                <a:spcPts val="1000"/>
              </a:spcBef>
              <a:spcAft>
                <a:spcPts val="0"/>
              </a:spcAft>
              <a:buClr>
                <a:schemeClr val="dk1"/>
              </a:buClr>
              <a:buSzPts val="2000"/>
              <a:buFont typeface="Arial"/>
              <a:buChar char="•"/>
            </a:pPr>
            <a:r>
              <a:rPr lang="en-US" sz="2000">
                <a:highlight>
                  <a:srgbClr val="FFFF00"/>
                </a:highlight>
              </a:rPr>
              <a:t>I do not grade emails.</a:t>
            </a:r>
            <a:r>
              <a:rPr lang="en-US" sz="2000"/>
              <a:t> Please make sure you submit your assignment in the manner requested. assignments will be submitted to Turnitin.com, Flipgrid, Google Classroom, Kami, or Savvas. Emails will only ensure that your assignment is not late.</a:t>
            </a:r>
            <a:endParaRPr/>
          </a:p>
          <a:p>
            <a:pPr marL="342900" lvl="0" indent="-342900" algn="l" rtl="0">
              <a:spcBef>
                <a:spcPts val="1000"/>
              </a:spcBef>
              <a:spcAft>
                <a:spcPts val="0"/>
              </a:spcAft>
              <a:buClr>
                <a:schemeClr val="dk1"/>
              </a:buClr>
              <a:buSzPts val="2000"/>
              <a:buFont typeface="Arial"/>
              <a:buChar char="•"/>
            </a:pPr>
            <a:r>
              <a:rPr lang="en-US" sz="2000"/>
              <a:t>I will email grades regularly. </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1"/>
          <p:cNvSpPr txBox="1">
            <a:spLocks noGrp="1"/>
          </p:cNvSpPr>
          <p:nvPr>
            <p:ph type="title"/>
          </p:nvPr>
        </p:nvSpPr>
        <p:spPr>
          <a:xfrm>
            <a:off x="1735138" y="141951"/>
            <a:ext cx="7010400"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Grading</a:t>
            </a:r>
            <a:endParaRPr/>
          </a:p>
        </p:txBody>
      </p:sp>
      <p:sp>
        <p:nvSpPr>
          <p:cNvPr id="151" name="Google Shape;151;p21"/>
          <p:cNvSpPr txBox="1">
            <a:spLocks noGrp="1"/>
          </p:cNvSpPr>
          <p:nvPr>
            <p:ph type="body" idx="1"/>
          </p:nvPr>
        </p:nvSpPr>
        <p:spPr>
          <a:xfrm>
            <a:off x="1405719" y="764275"/>
            <a:ext cx="7357281" cy="5203138"/>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dirty="0">
                <a:solidFill>
                  <a:schemeClr val="dk1"/>
                </a:solidFill>
                <a:latin typeface="Arial"/>
                <a:ea typeface="Arial"/>
                <a:cs typeface="Arial"/>
                <a:sym typeface="Arial"/>
              </a:rPr>
              <a:t>Quizzes in all categories including essays- </a:t>
            </a:r>
            <a:r>
              <a:rPr lang="en-US" dirty="0"/>
              <a:t>50</a:t>
            </a:r>
            <a:r>
              <a:rPr lang="en-US" dirty="0">
                <a:solidFill>
                  <a:schemeClr val="dk1"/>
                </a:solidFill>
                <a:latin typeface="Arial"/>
                <a:ea typeface="Arial"/>
                <a:cs typeface="Arial"/>
                <a:sym typeface="Arial"/>
              </a:rPr>
              <a:t>%</a:t>
            </a:r>
            <a:endParaRPr dirty="0"/>
          </a:p>
          <a:p>
            <a:pPr marL="342900" lvl="0" indent="-342900" algn="l" rtl="0">
              <a:spcBef>
                <a:spcPts val="1200"/>
              </a:spcBef>
              <a:spcAft>
                <a:spcPts val="0"/>
              </a:spcAft>
              <a:buClr>
                <a:schemeClr val="dk1"/>
              </a:buClr>
              <a:buSzPts val="2400"/>
              <a:buFont typeface="Arial"/>
              <a:buChar char="•"/>
            </a:pPr>
            <a:r>
              <a:rPr lang="en-US" dirty="0"/>
              <a:t>Homework/Classwork – 30%</a:t>
            </a:r>
            <a:endParaRPr dirty="0"/>
          </a:p>
          <a:p>
            <a:pPr marL="342900" lvl="0" indent="-342900" algn="l" rtl="0">
              <a:spcBef>
                <a:spcPts val="1200"/>
              </a:spcBef>
              <a:spcAft>
                <a:spcPts val="0"/>
              </a:spcAft>
              <a:buClr>
                <a:schemeClr val="dk1"/>
              </a:buClr>
              <a:buSzPts val="2400"/>
              <a:buFont typeface="Arial"/>
              <a:buChar char="•"/>
            </a:pPr>
            <a:r>
              <a:rPr lang="en-US" dirty="0" err="1"/>
              <a:t>Vocabuary</a:t>
            </a:r>
            <a:r>
              <a:rPr lang="en-US" dirty="0"/>
              <a:t> homework – 10%</a:t>
            </a:r>
            <a:endParaRPr dirty="0"/>
          </a:p>
          <a:p>
            <a:pPr marL="342900" lvl="0" indent="-342900" algn="l" rtl="0">
              <a:spcBef>
                <a:spcPts val="1200"/>
              </a:spcBef>
              <a:spcAft>
                <a:spcPts val="0"/>
              </a:spcAft>
              <a:buClr>
                <a:schemeClr val="dk1"/>
              </a:buClr>
              <a:buSzPts val="2400"/>
              <a:buFont typeface="Arial"/>
              <a:buChar char="•"/>
            </a:pPr>
            <a:r>
              <a:rPr lang="en-US" dirty="0"/>
              <a:t>Vocabulary Quiz – 10%</a:t>
            </a:r>
            <a:endParaRPr dirty="0"/>
          </a:p>
          <a:p>
            <a:pPr marL="342900" lvl="0" indent="-342900" algn="l" rtl="0">
              <a:spcBef>
                <a:spcPts val="1200"/>
              </a:spcBef>
              <a:spcAft>
                <a:spcPts val="0"/>
              </a:spcAft>
              <a:buClr>
                <a:schemeClr val="dk1"/>
              </a:buClr>
              <a:buSzPts val="2400"/>
              <a:buFont typeface="Arial"/>
              <a:buChar char="•"/>
            </a:pPr>
            <a:r>
              <a:rPr lang="en-US" dirty="0"/>
              <a:t>includes being on time,</a:t>
            </a:r>
            <a:endParaRPr dirty="0"/>
          </a:p>
        </p:txBody>
      </p:sp>
      <p:sp>
        <p:nvSpPr>
          <p:cNvPr id="152" name="Google Shape;152;p21"/>
          <p:cNvSpPr txBox="1"/>
          <p:nvPr/>
        </p:nvSpPr>
        <p:spPr>
          <a:xfrm>
            <a:off x="6605588" y="223838"/>
            <a:ext cx="2139950"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53" name="Google Shape;153;p21"/>
          <p:cNvSpPr txBox="1"/>
          <p:nvPr/>
        </p:nvSpPr>
        <p:spPr>
          <a:xfrm>
            <a:off x="5157196" y="3891623"/>
            <a:ext cx="2896784" cy="1822037"/>
          </a:xfrm>
          <a:prstGeom prst="rect">
            <a:avLst/>
          </a:prstGeom>
          <a:solidFill>
            <a:srgbClr val="C0C0C0"/>
          </a:solidFill>
          <a:ln>
            <a:noFill/>
          </a:ln>
        </p:spPr>
        <p:txBody>
          <a:bodyPr spcFirstLastPara="1" wrap="square" lIns="91425" tIns="45700" rIns="91425" bIns="45700" anchor="t" anchorCtr="0">
            <a:spAutoFit/>
          </a:bodyPr>
          <a:lstStyle/>
          <a:p>
            <a:pPr marL="0" marR="0" lvl="0" indent="0" algn="ctr" rtl="0">
              <a:lnSpc>
                <a:spcPct val="80000"/>
              </a:lnSpc>
              <a:spcBef>
                <a:spcPts val="0"/>
              </a:spcBef>
              <a:spcAft>
                <a:spcPts val="0"/>
              </a:spcAft>
              <a:buNone/>
            </a:pPr>
            <a:endParaRPr sz="800" b="1" i="0" u="none" strike="noStrike" cap="none">
              <a:solidFill>
                <a:schemeClr val="dk1"/>
              </a:solidFill>
              <a:latin typeface="Arial"/>
              <a:ea typeface="Arial"/>
              <a:cs typeface="Arial"/>
              <a:sym typeface="Arial"/>
            </a:endParaRPr>
          </a:p>
          <a:p>
            <a:pPr marL="0" marR="0" lvl="0" indent="0" algn="ctr" rtl="0">
              <a:lnSpc>
                <a:spcPct val="80000"/>
              </a:lnSpc>
              <a:spcBef>
                <a:spcPts val="360"/>
              </a:spcBef>
              <a:spcAft>
                <a:spcPts val="0"/>
              </a:spcAft>
              <a:buNone/>
            </a:pPr>
            <a:r>
              <a:rPr lang="en-US" sz="1800" b="1" i="0" u="none" strike="noStrike" cap="none">
                <a:solidFill>
                  <a:schemeClr val="dk1"/>
                </a:solidFill>
                <a:latin typeface="Arial"/>
                <a:ea typeface="Arial"/>
                <a:cs typeface="Arial"/>
                <a:sym typeface="Arial"/>
              </a:rPr>
              <a:t>Our Grading Scale</a:t>
            </a:r>
            <a:endParaRPr/>
          </a:p>
          <a:p>
            <a:pPr marL="400050" marR="0" lvl="1" indent="-228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90-100% 	= A</a:t>
            </a:r>
            <a:endParaRPr/>
          </a:p>
          <a:p>
            <a:pPr marL="400050" marR="0" lvl="1" indent="-228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80-89% 	= B</a:t>
            </a:r>
            <a:endParaRPr/>
          </a:p>
          <a:p>
            <a:pPr marL="400050" marR="0" lvl="1" indent="-228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70-79% 	= C</a:t>
            </a:r>
            <a:endParaRPr/>
          </a:p>
          <a:p>
            <a:pPr marL="400050" marR="0" lvl="1" indent="-228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60-69% 	= D</a:t>
            </a:r>
            <a:endParaRPr/>
          </a:p>
          <a:p>
            <a:pPr marL="400050" marR="0" lvl="1" indent="-228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Below 60% 	= F</a:t>
            </a:r>
            <a:endParaRPr/>
          </a:p>
          <a:p>
            <a:pPr marL="0" marR="0" lvl="0" indent="0" algn="l" rtl="0">
              <a:lnSpc>
                <a:spcPct val="80000"/>
              </a:lnSpc>
              <a:spcBef>
                <a:spcPts val="160"/>
              </a:spcBef>
              <a:spcAft>
                <a:spcPts val="0"/>
              </a:spcAft>
              <a:buNone/>
            </a:pPr>
            <a:r>
              <a:rPr lang="en-US" sz="800" b="0" i="0" u="none" strike="noStrike" cap="none">
                <a:solidFill>
                  <a:schemeClr val="dk1"/>
                </a:solidFill>
                <a:latin typeface="Arial"/>
                <a:ea typeface="Arial"/>
                <a:cs typeface="Arial"/>
                <a:sym typeface="Arial"/>
              </a:rPr>
              <a:t> </a:t>
            </a:r>
            <a:endParaRPr/>
          </a:p>
        </p:txBody>
      </p:sp>
    </p:spTree>
  </p:cSld>
  <p:clrMapOvr>
    <a:masterClrMapping/>
  </p:clrMapOvr>
  <p:transition>
    <p:fade thruBlk="1"/>
  </p:transition>
</p:sld>
</file>

<file path=ppt/theme/theme1.xml><?xml version="1.0" encoding="utf-8"?>
<a:theme xmlns:a="http://schemas.openxmlformats.org/drawingml/2006/main" name="Classroom expectations">
  <a:themeElements>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On-screen Show (4:3)</PresentationFormat>
  <Paragraphs>119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League Spartan</vt:lpstr>
      <vt:lpstr>Open Sans</vt:lpstr>
      <vt:lpstr>Montserrat Light</vt:lpstr>
      <vt:lpstr>Tahoma</vt:lpstr>
      <vt:lpstr>Montserrat</vt:lpstr>
      <vt:lpstr>Classroom expectations</vt:lpstr>
      <vt:lpstr>Back to School</vt:lpstr>
      <vt:lpstr>PowerPoint Presentation</vt:lpstr>
      <vt:lpstr>Course Objectives </vt:lpstr>
      <vt:lpstr>Student Behaviors</vt:lpstr>
      <vt:lpstr>PowerPoint Presentation</vt:lpstr>
      <vt:lpstr>Responsibility for Coursework</vt:lpstr>
      <vt:lpstr>Policies</vt:lpstr>
      <vt:lpstr>PowerPoint Presentation</vt:lpstr>
      <vt:lpstr>Grading</vt:lpstr>
      <vt:lpstr>Interventions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Amirtash, Katy</dc:creator>
  <cp:lastModifiedBy>Amirtash, Katy</cp:lastModifiedBy>
  <cp:revision>1</cp:revision>
  <dcterms:modified xsi:type="dcterms:W3CDTF">2024-08-20T17:03:21Z</dcterms:modified>
</cp:coreProperties>
</file>